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AB0E1C-D717-447D-98C2-7E42F2BC3F3F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52F44-F639-4EF9-A555-69CB5E5665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D4F93C7-87C1-4558-A27B-14B155533D8F}" type="datetime1">
              <a:rPr lang="en-US" smtClean="0"/>
              <a:t>5/19/2020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615207A-7A29-481A-B840-6390390B503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B4015F-0B63-4B0E-9459-04982539DC69}" type="datetime1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15207A-7A29-481A-B840-6390390B50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B2085-E1A2-492D-B458-751D6C34618F}" type="datetime1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15207A-7A29-481A-B840-6390390B50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A3048B-C936-41AB-9CF9-AAE6E42B108C}" type="datetime1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15207A-7A29-481A-B840-6390390B50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6B0F521-776B-4300-9927-74BA23C4EBB3}" type="datetime1">
              <a:rPr lang="en-US" smtClean="0"/>
              <a:t>5/19/2020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615207A-7A29-481A-B840-6390390B50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1CA2C7-DA50-4528-8A06-709CC6B4D2D7}" type="datetime1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615207A-7A29-481A-B840-6390390B50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4A779F-DB16-43ED-847B-73781BCE28D2}" type="datetime1">
              <a:rPr lang="en-US" smtClean="0"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615207A-7A29-481A-B840-6390390B50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84EB4D-2E70-496F-9418-46D0451A35F8}" type="datetime1">
              <a:rPr lang="en-US" smtClean="0"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15207A-7A29-481A-B840-6390390B50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9E3AC-B711-4D93-BD34-0F4F05C5C689}" type="datetime1">
              <a:rPr lang="en-US" smtClean="0"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15207A-7A29-481A-B840-6390390B50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F153B97-45D5-4E4F-BC77-2DE556EA54F7}" type="datetime1">
              <a:rPr lang="en-US" smtClean="0"/>
              <a:t>5/19/2020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615207A-7A29-481A-B840-6390390B503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1CE4FD7-DBC8-48B2-996D-88B9F598EF16}" type="datetime1">
              <a:rPr lang="en-US" smtClean="0"/>
              <a:t>5/19/2020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615207A-7A29-481A-B840-6390390B50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r>
              <a:rPr lang="sr-Cyrl-RS" smtClean="0"/>
              <a:t>Математика, </a:t>
            </a:r>
            <a:r>
              <a:rPr lang="en-US" smtClean="0"/>
              <a:t>VII </a:t>
            </a:r>
            <a:r>
              <a:rPr lang="sr-Cyrl-RS" smtClean="0"/>
              <a:t>разред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EF39FC3-0036-49F6-9E87-2ED21DE6B600}" type="datetime1">
              <a:rPr lang="en-US" smtClean="0"/>
              <a:t>5/19/2020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615207A-7A29-481A-B840-6390390B5033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sr-Cyrl-RS" dirty="0" smtClean="0">
                <a:solidFill>
                  <a:srgbClr val="C00000"/>
                </a:solidFill>
              </a:rPr>
              <a:t>Размера дужи (самерљиве и несамерљиве дужи)</a:t>
            </a:r>
            <a:br>
              <a:rPr lang="sr-Cyrl-RS" dirty="0" smtClean="0">
                <a:solidFill>
                  <a:srgbClr val="C00000"/>
                </a:solidFill>
              </a:rPr>
            </a:br>
            <a:r>
              <a:rPr lang="sr-Cyrl-RS" dirty="0" smtClean="0">
                <a:solidFill>
                  <a:srgbClr val="C00000"/>
                </a:solidFill>
              </a:rPr>
              <a:t>- утврђивање-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4546" y="2786058"/>
            <a:ext cx="4621900" cy="146685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r-Cyrl-RS" dirty="0" smtClean="0">
                <a:solidFill>
                  <a:srgbClr val="002060"/>
                </a:solidFill>
              </a:rPr>
              <a:t>19.05.2020.</a:t>
            </a:r>
          </a:p>
          <a:p>
            <a:pPr algn="ctr"/>
            <a:r>
              <a:rPr lang="sr-Cyrl-RS" dirty="0" smtClean="0">
                <a:solidFill>
                  <a:srgbClr val="002060"/>
                </a:solidFill>
              </a:rPr>
              <a:t> 7. разред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3428992" y="5072074"/>
            <a:ext cx="1714512" cy="142876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214282" y="3786190"/>
            <a:ext cx="1714512" cy="142876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858016" y="3929066"/>
            <a:ext cx="1714512" cy="142876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2500298" y="5429264"/>
            <a:ext cx="928694" cy="1071570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5143504" y="5429264"/>
            <a:ext cx="928694" cy="1071570"/>
          </a:xfrm>
          <a:prstGeom prst="flowChartConnector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6000760" y="5429264"/>
            <a:ext cx="457200" cy="457200"/>
          </a:xfrm>
          <a:prstGeom prst="flowChartConnec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2143108" y="5357826"/>
            <a:ext cx="457200" cy="457200"/>
          </a:xfrm>
          <a:prstGeom prst="flowChartConnec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6429388" y="4929198"/>
            <a:ext cx="714380" cy="857256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1428728" y="5000636"/>
            <a:ext cx="714380" cy="857256"/>
          </a:xfrm>
          <a:prstGeom prst="flowChartConnec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15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01080" cy="628654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sr-Cyrl-RS" sz="3000" dirty="0" smtClean="0">
                <a:latin typeface="Times New Roman" pitchFamily="18" charset="0"/>
                <a:cs typeface="Times New Roman" pitchFamily="18" charset="0"/>
              </a:rPr>
              <a:t>Приликом решавања неког практичног</a:t>
            </a:r>
          </a:p>
          <a:p>
            <a:pPr>
              <a:buNone/>
            </a:pPr>
            <a:r>
              <a:rPr lang="sr-Cyrl-RS" sz="3000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sr-Cyrl-RS" sz="3000" dirty="0" smtClean="0">
                <a:latin typeface="Times New Roman" pitchFamily="18" charset="0"/>
                <a:cs typeface="Times New Roman" pitchFamily="18" charset="0"/>
              </a:rPr>
              <a:t>адатка, </a:t>
            </a:r>
            <a:r>
              <a:rPr lang="sr-Cyrl-RS" sz="30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избор јединице мере </a:t>
            </a:r>
            <a:r>
              <a:rPr lang="sr-Cyrl-RS" sz="3000" dirty="0" smtClean="0">
                <a:latin typeface="Times New Roman" pitchFamily="18" charset="0"/>
                <a:cs typeface="Times New Roman" pitchFamily="18" charset="0"/>
              </a:rPr>
              <a:t>којом ћемо мерити</a:t>
            </a:r>
          </a:p>
          <a:p>
            <a:pPr>
              <a:buNone/>
            </a:pPr>
            <a:r>
              <a:rPr lang="sr-Cyrl-RS" sz="30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sr-Cyrl-RS" sz="3000" dirty="0" smtClean="0">
                <a:latin typeface="Times New Roman" pitchFamily="18" charset="0"/>
                <a:cs typeface="Times New Roman" pitchFamily="18" charset="0"/>
              </a:rPr>
              <a:t>ве потребне дужине </a:t>
            </a:r>
            <a:r>
              <a:rPr lang="sr-Cyrl-RS" sz="3000" dirty="0" smtClean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зависи од конкретне </a:t>
            </a:r>
          </a:p>
          <a:p>
            <a:pPr>
              <a:buNone/>
            </a:pPr>
            <a:r>
              <a:rPr lang="sr-Cyrl-RS" sz="3000" dirty="0" smtClean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ситуације</a:t>
            </a:r>
            <a:r>
              <a:rPr lang="sr-Cyrl-RS" sz="3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RS" sz="3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Центиметрима</a:t>
            </a:r>
            <a:r>
              <a:rPr lang="sr-Cyrl-RS" sz="3000" dirty="0" smtClean="0">
                <a:latin typeface="Times New Roman" pitchFamily="18" charset="0"/>
                <a:cs typeface="Times New Roman" pitchFamily="18" charset="0"/>
              </a:rPr>
              <a:t> меримо </a:t>
            </a:r>
            <a:r>
              <a:rPr lang="sr-Cyrl-RS" sz="3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висину људи</a:t>
            </a:r>
            <a:r>
              <a:rPr lang="sr-Cyrl-RS" sz="3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sr-Cyrl-RS" sz="3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sr-Cyrl-RS" sz="3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етрима</a:t>
            </a:r>
            <a:r>
              <a:rPr lang="sr-Cyrl-R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димензије зграде</a:t>
            </a:r>
            <a:r>
              <a:rPr lang="sr-Cyrl-R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RS" sz="3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километрима</a:t>
            </a:r>
          </a:p>
          <a:p>
            <a:pPr>
              <a:buNone/>
            </a:pPr>
            <a:r>
              <a:rPr lang="sr-Cyrl-RS" sz="3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sr-Cyrl-RS" sz="3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астојање међу градовима</a:t>
            </a:r>
            <a:r>
              <a:rPr lang="sr-Cyrl-RS" sz="3000" dirty="0" smtClean="0">
                <a:latin typeface="Times New Roman" pitchFamily="18" charset="0"/>
                <a:cs typeface="Times New Roman" pitchFamily="18" charset="0"/>
              </a:rPr>
              <a:t>. Један од разлога зашто</a:t>
            </a:r>
          </a:p>
          <a:p>
            <a:pPr>
              <a:buNone/>
            </a:pPr>
            <a:r>
              <a:rPr lang="sr-Cyrl-RS" sz="30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sr-Cyrl-RS" sz="3000" dirty="0" smtClean="0">
                <a:latin typeface="Times New Roman" pitchFamily="18" charset="0"/>
                <a:cs typeface="Times New Roman" pitchFamily="18" charset="0"/>
              </a:rPr>
              <a:t>ирамо различите јединице мере јесте </a:t>
            </a:r>
            <a:r>
              <a:rPr lang="sr-Cyrl-RS" sz="3000" dirty="0" smtClean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тежња да</a:t>
            </a:r>
          </a:p>
          <a:p>
            <a:pPr>
              <a:buNone/>
            </a:pPr>
            <a:r>
              <a:rPr lang="sr-Cyrl-RS" sz="3000" dirty="0" smtClean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sr-Cyrl-RS" sz="3000" dirty="0" smtClean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дговарајући мерни бројеви буду природни </a:t>
            </a:r>
          </a:p>
          <a:p>
            <a:pPr>
              <a:buNone/>
            </a:pPr>
            <a:r>
              <a:rPr lang="sr-Cyrl-RS" sz="3000" dirty="0" smtClean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sr-Cyrl-RS" sz="3000" dirty="0" smtClean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ројеви</a:t>
            </a:r>
            <a:r>
              <a:rPr lang="sr-Cyrl-RS" sz="30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000" dirty="0" smtClean="0">
                <a:latin typeface="Times New Roman" pitchFamily="18" charset="0"/>
                <a:cs typeface="Times New Roman" pitchFamily="18" charset="0"/>
              </a:rPr>
              <a:t>(са којима најлакше рачунамо).</a:t>
            </a:r>
          </a:p>
          <a:p>
            <a:pPr>
              <a:buNone/>
            </a:pPr>
            <a:r>
              <a:rPr lang="sr-Cyrl-RS" sz="3000" dirty="0" smtClean="0">
                <a:latin typeface="Times New Roman" pitchFamily="18" charset="0"/>
                <a:cs typeface="Times New Roman" pitchFamily="18" charset="0"/>
              </a:rPr>
              <a:t>      Уколико су неке дужине </a:t>
            </a:r>
            <a:r>
              <a:rPr lang="sr-Cyrl-RS" sz="3000" u="sng" dirty="0" smtClean="0">
                <a:solidFill>
                  <a:srgbClr val="00206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децимални бројеви </a:t>
            </a:r>
            <a:r>
              <a:rPr lang="sr-Cyrl-RS" sz="3000" dirty="0" smtClean="0">
                <a:latin typeface="Times New Roman" pitchFamily="18" charset="0"/>
                <a:cs typeface="Times New Roman" pitchFamily="18" charset="0"/>
              </a:rPr>
              <a:t>са</a:t>
            </a:r>
          </a:p>
          <a:p>
            <a:pPr>
              <a:buNone/>
            </a:pPr>
            <a:r>
              <a:rPr lang="sr-Cyrl-RS" sz="30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sr-Cyrl-RS" sz="3000" dirty="0" smtClean="0">
                <a:latin typeface="Times New Roman" pitchFamily="18" charset="0"/>
                <a:cs typeface="Times New Roman" pitchFamily="18" charset="0"/>
              </a:rPr>
              <a:t>оначно много децимала, тада често бирамо </a:t>
            </a:r>
            <a:r>
              <a:rPr lang="sr-Cyrl-RS" sz="3000" u="sng" dirty="0" smtClean="0">
                <a:solidFill>
                  <a:srgbClr val="00206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краћу</a:t>
            </a:r>
          </a:p>
          <a:p>
            <a:pPr>
              <a:buNone/>
            </a:pPr>
            <a:r>
              <a:rPr lang="sr-Cyrl-RS" sz="3000" u="sng" dirty="0" smtClean="0">
                <a:solidFill>
                  <a:srgbClr val="00206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ј</a:t>
            </a:r>
            <a:r>
              <a:rPr lang="sr-Cyrl-RS" sz="3000" u="sng" dirty="0" smtClean="0">
                <a:solidFill>
                  <a:srgbClr val="00206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единицу мере</a:t>
            </a:r>
            <a:r>
              <a:rPr lang="sr-Cyrl-RS" sz="3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000" dirty="0" smtClean="0">
                <a:latin typeface="Times New Roman" pitchFamily="18" charset="0"/>
                <a:cs typeface="Times New Roman" pitchFamily="18" charset="0"/>
              </a:rPr>
              <a:t>како бисмо </a:t>
            </a:r>
            <a:r>
              <a:rPr lang="sr-Cyrl-RS" sz="3000" dirty="0" smtClean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обе дужине изразили</a:t>
            </a:r>
          </a:p>
          <a:p>
            <a:pPr>
              <a:buNone/>
            </a:pPr>
            <a:r>
              <a:rPr lang="sr-Cyrl-RS" sz="30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Cyrl-RS" sz="3000" dirty="0" smtClean="0">
                <a:latin typeface="Times New Roman" pitchFamily="18" charset="0"/>
                <a:cs typeface="Times New Roman" pitchFamily="18" charset="0"/>
              </a:rPr>
              <a:t>риродним бројем јединица мере.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hevron 3"/>
          <p:cNvSpPr/>
          <p:nvPr/>
        </p:nvSpPr>
        <p:spPr>
          <a:xfrm>
            <a:off x="500034" y="500042"/>
            <a:ext cx="642942" cy="214314"/>
          </a:xfrm>
          <a:prstGeom prst="chevr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500034" y="4643446"/>
            <a:ext cx="642942" cy="214314"/>
          </a:xfrm>
          <a:prstGeom prst="chevr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6357950" y="6072206"/>
            <a:ext cx="2071702" cy="214314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6724664" y="6224606"/>
            <a:ext cx="2071702" cy="214314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207A-7A29-481A-B840-6390390B5033}" type="slidenum">
              <a:rPr lang="en-US" smtClean="0"/>
              <a:t>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FFFF00"/>
                </a:solidFill>
              </a:rPr>
              <a:t>VII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25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401080" cy="642942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sr-Cyrl-RS" sz="3000" dirty="0" smtClean="0">
                <a:latin typeface="Times New Roman" pitchFamily="18" charset="0"/>
                <a:cs typeface="Times New Roman" pitchFamily="18" charset="0"/>
              </a:rPr>
              <a:t>      Заједничка мера две дужи јесте јединица мере</a:t>
            </a:r>
          </a:p>
          <a:p>
            <a:pPr>
              <a:buNone/>
            </a:pPr>
            <a:r>
              <a:rPr lang="sr-Cyrl-RS" sz="30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sr-Cyrl-RS" sz="3000" dirty="0" smtClean="0">
                <a:latin typeface="Times New Roman" pitchFamily="18" charset="0"/>
                <a:cs typeface="Times New Roman" pitchFamily="18" charset="0"/>
              </a:rPr>
              <a:t>аква да се дужине обе дужи могу изразити</a:t>
            </a:r>
          </a:p>
          <a:p>
            <a:pPr>
              <a:buNone/>
            </a:pPr>
            <a:r>
              <a:rPr lang="sr-Cyrl-RS" sz="30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Cyrl-RS" sz="3000" dirty="0" smtClean="0">
                <a:latin typeface="Times New Roman" pitchFamily="18" charset="0"/>
                <a:cs typeface="Times New Roman" pitchFamily="18" charset="0"/>
              </a:rPr>
              <a:t>риродним бројем.</a:t>
            </a:r>
          </a:p>
          <a:p>
            <a:pPr>
              <a:buNone/>
            </a:pPr>
            <a:r>
              <a:rPr lang="sr-Cyrl-RS" sz="3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Деф</a:t>
            </a:r>
            <a:r>
              <a:rPr lang="sr-Cyrl-R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r-Cyrl-R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000" dirty="0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Дуж</a:t>
            </a:r>
            <a:r>
              <a:rPr lang="sr-Latn-RS" sz="3000" dirty="0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PQ </a:t>
            </a:r>
            <a:r>
              <a:rPr lang="sr-Cyrl-RS" sz="3000" dirty="0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је заједничка мера дужи </a:t>
            </a:r>
            <a:r>
              <a:rPr lang="sr-Latn-RS" sz="3000" dirty="0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sr-Cyrl-RS" sz="3000" dirty="0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sr-Latn-RS" sz="3000" dirty="0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CD</a:t>
            </a:r>
            <a:endParaRPr lang="sr-Cyrl-RS" sz="3000" dirty="0" smtClean="0">
              <a:solidFill>
                <a:srgbClr val="C00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3000" dirty="0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sr-Cyrl-RS" sz="3000" dirty="0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ко су при избору дужи</a:t>
            </a:r>
            <a:r>
              <a:rPr lang="sr-Latn-RS" sz="3000" dirty="0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000" dirty="0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PQ</a:t>
            </a:r>
            <a:r>
              <a:rPr lang="sr-Cyrl-RS" sz="3000" dirty="0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за јединицу мере</a:t>
            </a:r>
          </a:p>
          <a:p>
            <a:pPr>
              <a:buNone/>
            </a:pPr>
            <a:r>
              <a:rPr lang="sr-Cyrl-RS" sz="3000" dirty="0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sr-Cyrl-RS" sz="3000" dirty="0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ерни бројеви дужина дужи</a:t>
            </a:r>
            <a:r>
              <a:rPr lang="sr-Latn-RS" sz="3000" dirty="0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sr-Cyrl-RS" sz="3000" dirty="0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sr-Latn-RS" sz="3000" dirty="0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CD</a:t>
            </a:r>
            <a:r>
              <a:rPr lang="sr-Cyrl-RS" sz="3000" dirty="0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000" dirty="0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природни </a:t>
            </a:r>
          </a:p>
          <a:p>
            <a:pPr>
              <a:buNone/>
            </a:pPr>
            <a:r>
              <a:rPr lang="sr-Cyrl-RS" sz="3000" dirty="0" smtClean="0"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бројеви.</a:t>
            </a:r>
          </a:p>
          <a:p>
            <a:pPr>
              <a:buNone/>
            </a:pPr>
            <a:r>
              <a:rPr lang="sr-Cyrl-R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Другим речима, </a:t>
            </a:r>
            <a:r>
              <a:rPr lang="sr-Cyrl-RS" sz="3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дуж </a:t>
            </a:r>
            <a:r>
              <a:rPr lang="sr-Latn-RS" sz="3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PQ</a:t>
            </a:r>
            <a:r>
              <a:rPr lang="sr-Cyrl-RS" sz="3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је заједничка мера дужи</a:t>
            </a:r>
          </a:p>
          <a:p>
            <a:pPr>
              <a:buNone/>
            </a:pPr>
            <a:r>
              <a:rPr lang="sr-Latn-R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sr-Cyrl-R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sr-Latn-R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sr-Cyrl-R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уколико </a:t>
            </a:r>
            <a:r>
              <a:rPr lang="sr-Cyrl-RS" sz="30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постоје природни бројеви</a:t>
            </a:r>
          </a:p>
          <a:p>
            <a:pPr>
              <a:buNone/>
            </a:pPr>
            <a:r>
              <a:rPr lang="sr-Latn-RS" sz="3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R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sr-Latn-R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Cyrl-RS" sz="3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такви да је </a:t>
            </a:r>
            <a:r>
              <a:rPr lang="sr-Latn-R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sr-Cyrl-R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sr-Latn-RS" sz="3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Cyrl-R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·</a:t>
            </a:r>
            <a:r>
              <a:rPr lang="sr-Latn-R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PQ</a:t>
            </a:r>
            <a:r>
              <a:rPr lang="sr-Cyrl-R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sr-Latn-R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sr-Cyrl-R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sr-Latn-R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3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3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·</a:t>
            </a:r>
            <a:r>
              <a:rPr lang="sr-Latn-R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PQ</a:t>
            </a:r>
            <a:r>
              <a:rPr lang="sr-Cyrl-R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sr-Cyrl-R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У случају да постоји заједничка мера за две </a:t>
            </a:r>
          </a:p>
          <a:p>
            <a:pPr>
              <a:buNone/>
            </a:pPr>
            <a:r>
              <a:rPr lang="sr-Cyrl-R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дужи, онда је размера те две дужи </a:t>
            </a:r>
            <a:r>
              <a:rPr lang="sr-Cyrl-RS" sz="3000" b="1" i="1" dirty="0" smtClean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разломак</a:t>
            </a:r>
            <a:r>
              <a:rPr lang="sr-Cyrl-R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</a:p>
          <a:p>
            <a:pPr>
              <a:buNone/>
            </a:pPr>
            <a:r>
              <a:rPr lang="sr-Cyrl-R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ј</a:t>
            </a:r>
            <a:r>
              <a:rPr lang="sr-Cyrl-R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ест </a:t>
            </a:r>
            <a:r>
              <a:rPr lang="sr-Cyrl-RS" sz="3000" b="1" i="1" dirty="0" smtClean="0">
                <a:solidFill>
                  <a:srgbClr val="C0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рационалан број</a:t>
            </a:r>
            <a:r>
              <a:rPr lang="sr-Cyrl-R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207A-7A29-481A-B840-6390390B5033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FFFF00"/>
                </a:solidFill>
              </a:rPr>
              <a:t>VII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  <p:sp>
        <p:nvSpPr>
          <p:cNvPr id="6" name="Chevron 5"/>
          <p:cNvSpPr/>
          <p:nvPr/>
        </p:nvSpPr>
        <p:spPr>
          <a:xfrm>
            <a:off x="500034" y="428604"/>
            <a:ext cx="571504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lowchart: Connector 6"/>
          <p:cNvSpPr/>
          <p:nvPr/>
        </p:nvSpPr>
        <p:spPr>
          <a:xfrm>
            <a:off x="500034" y="3643314"/>
            <a:ext cx="214314" cy="214314"/>
          </a:xfrm>
          <a:prstGeom prst="flowChartConnec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hevron 7"/>
          <p:cNvSpPr/>
          <p:nvPr/>
        </p:nvSpPr>
        <p:spPr>
          <a:xfrm>
            <a:off x="500034" y="5000636"/>
            <a:ext cx="571504" cy="21431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6429388" y="6072206"/>
            <a:ext cx="1643074" cy="285752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7000892" y="6286520"/>
            <a:ext cx="1643074" cy="28575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329642" cy="628654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       </a:t>
            </a:r>
            <a:r>
              <a:rPr lang="sr-Cyrl-RS" sz="3000" dirty="0" smtClean="0">
                <a:latin typeface="Times New Roman" pitchFamily="18" charset="0"/>
                <a:cs typeface="Times New Roman" pitchFamily="18" charset="0"/>
              </a:rPr>
              <a:t>Важи и обрнуто, </a:t>
            </a:r>
            <a:r>
              <a:rPr lang="sr-Cyrl-RS" sz="3000" dirty="0" smtClean="0"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ако је размера две дужи</a:t>
            </a:r>
          </a:p>
          <a:p>
            <a:pPr>
              <a:buNone/>
            </a:pPr>
            <a:r>
              <a:rPr lang="sr-Cyrl-RS" sz="3000" dirty="0" smtClean="0"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sr-Cyrl-RS" sz="3000" dirty="0" smtClean="0">
                <a:solidFill>
                  <a:srgbClr val="C0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ационалан број</a:t>
            </a:r>
            <a:r>
              <a:rPr lang="sr-Cyrl-RS" sz="3000" dirty="0" smtClean="0">
                <a:latin typeface="Times New Roman" pitchFamily="18" charset="0"/>
                <a:cs typeface="Times New Roman" pitchFamily="18" charset="0"/>
              </a:rPr>
              <a:t>, онда те две дужи </a:t>
            </a:r>
            <a:r>
              <a:rPr lang="sr-Cyrl-RS" sz="3000" dirty="0" smtClean="0">
                <a:solidFill>
                  <a:srgbClr val="C0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имају </a:t>
            </a:r>
          </a:p>
          <a:p>
            <a:pPr>
              <a:buNone/>
            </a:pPr>
            <a:r>
              <a:rPr lang="sr-Cyrl-RS" sz="3000" dirty="0" smtClean="0">
                <a:solidFill>
                  <a:srgbClr val="C0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заједничку меру.</a:t>
            </a:r>
          </a:p>
          <a:p>
            <a:pPr>
              <a:buNone/>
            </a:pPr>
            <a:r>
              <a:rPr lang="sr-Cyrl-R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0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buNone/>
            </a:pPr>
            <a:r>
              <a:rPr lang="sr-Cyrl-R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000" dirty="0" smtClean="0">
                <a:latin typeface="Times New Roman" pitchFamily="18" charset="0"/>
                <a:cs typeface="Times New Roman" pitchFamily="18" charset="0"/>
              </a:rPr>
              <a:t>      Из                 следи                , па је заједничка</a:t>
            </a:r>
          </a:p>
          <a:p>
            <a:pPr>
              <a:buNone/>
            </a:pPr>
            <a:endParaRPr lang="sr-Cyrl-R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sz="30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sr-Cyrl-RS" sz="3000" dirty="0" smtClean="0">
                <a:latin typeface="Times New Roman" pitchFamily="18" charset="0"/>
                <a:cs typeface="Times New Roman" pitchFamily="18" charset="0"/>
              </a:rPr>
              <a:t>ера дужи </a:t>
            </a:r>
            <a:r>
              <a:rPr lang="sr-Latn-R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sr-Cyrl-R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sr-Latn-R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CD</a:t>
            </a:r>
            <a:r>
              <a:rPr lang="sr-Cyrl-R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дуж која је једнака </a:t>
            </a:r>
            <a:r>
              <a:rPr lang="sr-Latn-RS" sz="3000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Cyrl-RS" sz="3000" dirty="0" smtClean="0"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-том</a:t>
            </a:r>
          </a:p>
          <a:p>
            <a:pPr>
              <a:buNone/>
            </a:pPr>
            <a:r>
              <a:rPr lang="sr-Cyrl-R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sr-Cyrl-R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елу дужи </a:t>
            </a:r>
            <a:r>
              <a:rPr lang="sr-Latn-R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sr-Cyrl-R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односно </a:t>
            </a:r>
            <a:r>
              <a:rPr lang="sr-Latn-RS" sz="3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Cyrl-RS" sz="3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-том </a:t>
            </a:r>
            <a:r>
              <a:rPr lang="sr-Cyrl-R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делу дужи </a:t>
            </a:r>
            <a:r>
              <a:rPr lang="sr-Latn-R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sr-Cyrl-R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sr-Cyrl-R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Међутим, </a:t>
            </a:r>
            <a:r>
              <a:rPr lang="sr-Cyrl-R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размера две дужи не мора увек бити </a:t>
            </a:r>
          </a:p>
          <a:p>
            <a:pPr>
              <a:buNone/>
            </a:pPr>
            <a:r>
              <a:rPr lang="sr-Cyrl-RS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рационалан број (разломак), већ може бити и </a:t>
            </a:r>
          </a:p>
          <a:p>
            <a:pPr>
              <a:buNone/>
            </a:pPr>
            <a:r>
              <a:rPr lang="sr-Cyrl-RS" sz="3000" dirty="0" smtClean="0">
                <a:solidFill>
                  <a:srgbClr val="00206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sr-Cyrl-RS" sz="3000" dirty="0" smtClean="0">
                <a:solidFill>
                  <a:srgbClr val="00206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рационалан број</a:t>
            </a:r>
            <a:r>
              <a:rPr lang="sr-Cyrl-R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Односно, </a:t>
            </a:r>
            <a:r>
              <a:rPr lang="sr-Cyrl-RS" sz="3000" dirty="0" smtClean="0">
                <a:solidFill>
                  <a:srgbClr val="C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постоје дужи које </a:t>
            </a:r>
          </a:p>
          <a:p>
            <a:pPr>
              <a:buNone/>
            </a:pPr>
            <a:r>
              <a:rPr lang="sr-Cyrl-RS" sz="3000" dirty="0" smtClean="0">
                <a:solidFill>
                  <a:srgbClr val="C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sr-Cyrl-RS" sz="3000" dirty="0" smtClean="0">
                <a:solidFill>
                  <a:srgbClr val="C0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емају заједничку меру.</a:t>
            </a:r>
          </a:p>
          <a:p>
            <a:pPr>
              <a:buNone/>
            </a:pPr>
            <a:r>
              <a:rPr lang="sr-Cyrl-R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endParaRPr lang="en-US" sz="3000" dirty="0"/>
          </a:p>
        </p:txBody>
      </p:sp>
      <p:sp>
        <p:nvSpPr>
          <p:cNvPr id="4" name="Chevron 3"/>
          <p:cNvSpPr/>
          <p:nvPr/>
        </p:nvSpPr>
        <p:spPr>
          <a:xfrm>
            <a:off x="500034" y="500042"/>
            <a:ext cx="714380" cy="214314"/>
          </a:xfrm>
          <a:prstGeom prst="chevr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 descr="7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1928802"/>
            <a:ext cx="1214446" cy="892977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6" name="Picture 5" descr="7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3388" y="1928802"/>
            <a:ext cx="1318746" cy="903252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7" name="Chevron 6"/>
          <p:cNvSpPr/>
          <p:nvPr/>
        </p:nvSpPr>
        <p:spPr>
          <a:xfrm>
            <a:off x="500034" y="4143380"/>
            <a:ext cx="642942" cy="214314"/>
          </a:xfrm>
          <a:prstGeom prst="chevr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207A-7A29-481A-B840-6390390B5033}" type="slidenum">
              <a:rPr lang="en-US" smtClean="0"/>
              <a:t>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FFFF00"/>
                </a:solidFill>
              </a:rPr>
              <a:t>VII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5143504" y="6000768"/>
            <a:ext cx="2214578" cy="285752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6429388" y="6215082"/>
            <a:ext cx="2214578" cy="28575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20000">
    <p:push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01080" cy="628654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RS" dirty="0" smtClean="0"/>
              <a:t>          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Однос дијагонале квадрата и његове</a:t>
            </a:r>
          </a:p>
          <a:p>
            <a:pPr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транице је √2, дакле </a:t>
            </a:r>
            <a:r>
              <a:rPr lang="sr-Cyrl-RS" u="sng" dirty="0" smtClean="0">
                <a:solidFill>
                  <a:srgbClr val="00206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ирационалан број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>
              <a:buNone/>
            </a:pP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sr-Latn-R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 </a:t>
            </a:r>
            <a:r>
              <a:rPr lang="sr-Cyrl-R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Latn-R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Cyrl-R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sr-Cyrl-R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√</a:t>
            </a:r>
            <a:r>
              <a:rPr lang="sr-Cyrl-R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buNone/>
            </a:pPr>
            <a:r>
              <a:rPr lang="sr-Cyrl-RS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Деф:</a:t>
            </a:r>
            <a:r>
              <a:rPr lang="sr-Cyrl-R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Ако је размера две дужи рационалан број</a:t>
            </a:r>
            <a:endParaRPr lang="sr-Cyrl-RS" i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sr-Cyrl-R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ажемо да су те две дужи </a:t>
            </a:r>
            <a:r>
              <a:rPr lang="sr-Cyrl-RS" u="sng" dirty="0" smtClean="0"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самерљиве</a:t>
            </a:r>
            <a:r>
              <a:rPr lang="sr-Cyrl-RS" u="sng" dirty="0" smtClean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sr-Cyrl-RS" dirty="0" smtClean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dirty="0" smtClean="0"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sr-Cyrl-RS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Ако је размера две дужи ирационалан</a:t>
            </a:r>
          </a:p>
          <a:p>
            <a:pPr>
              <a:buNone/>
            </a:pPr>
            <a:r>
              <a:rPr lang="sr-Cyrl-RS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sr-Cyrl-RS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рој кажемо да су те две дужи </a:t>
            </a:r>
            <a:r>
              <a:rPr lang="sr-Cyrl-RS" u="sng" dirty="0" smtClean="0"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несамерљиве.</a:t>
            </a:r>
          </a:p>
          <a:p>
            <a:pPr>
              <a:buNone/>
            </a:pPr>
            <a:endParaRPr lang="sr-Cyrl-RS" u="sng" dirty="0" smtClean="0">
              <a:solidFill>
                <a:srgbClr val="C0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Дијагонала квадрата и његова страница су </a:t>
            </a:r>
          </a:p>
          <a:p>
            <a:pPr>
              <a:buNone/>
            </a:pPr>
            <a:r>
              <a:rPr lang="sr-Cyrl-R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несамерљиве дужи тј. </a:t>
            </a:r>
            <a:r>
              <a:rPr lang="sr-Cyrl-R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sr-Cyrl-RS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емају заједничку меру.</a:t>
            </a:r>
          </a:p>
        </p:txBody>
      </p:sp>
      <p:sp>
        <p:nvSpPr>
          <p:cNvPr id="4" name="Chevron 3"/>
          <p:cNvSpPr/>
          <p:nvPr/>
        </p:nvSpPr>
        <p:spPr>
          <a:xfrm>
            <a:off x="571472" y="500042"/>
            <a:ext cx="785818" cy="285752"/>
          </a:xfrm>
          <a:prstGeom prst="chevr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207A-7A29-481A-B840-6390390B5033}" type="slidenum">
              <a:rPr lang="en-US" smtClean="0"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85852" y="6286520"/>
            <a:ext cx="4212264" cy="274320"/>
          </a:xfrm>
        </p:spPr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FFFF00"/>
                </a:solidFill>
              </a:rPr>
              <a:t>VII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20000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14282" y="357166"/>
            <a:ext cx="8501122" cy="614366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r>
              <a:rPr lang="sr-Cyrl-RS" sz="24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До наредног часа, срдачан поздрав наставница Марија Јеремић</a:t>
            </a:r>
            <a:endParaRPr lang="en-US" sz="2400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7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700" y="428604"/>
            <a:ext cx="8284828" cy="5286310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207A-7A29-481A-B840-6390390B5033}" type="slidenum">
              <a:rPr lang="en-US" smtClean="0"/>
              <a:t>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 sz="1600" b="1" i="1" dirty="0" smtClean="0">
                <a:solidFill>
                  <a:srgbClr val="FFFF00"/>
                </a:solidFill>
              </a:rPr>
              <a:t>Математика, </a:t>
            </a:r>
            <a:r>
              <a:rPr lang="en-US" sz="1600" b="1" i="1" dirty="0" smtClean="0">
                <a:solidFill>
                  <a:srgbClr val="FFFF00"/>
                </a:solidFill>
              </a:rPr>
              <a:t>VII </a:t>
            </a:r>
            <a:r>
              <a:rPr lang="sr-Cyrl-RS" sz="1600" b="1" i="1" dirty="0" smtClean="0">
                <a:solidFill>
                  <a:srgbClr val="FFFF00"/>
                </a:solidFill>
              </a:rPr>
              <a:t>разред</a:t>
            </a:r>
            <a:endParaRPr lang="en-US" sz="16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20000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58</TotalTime>
  <Words>395</Words>
  <Application>Microsoft Office PowerPoint</Application>
  <PresentationFormat>On-screen Show (4:3)</PresentationFormat>
  <Paragraphs>75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Foundry</vt:lpstr>
      <vt:lpstr>Размера дужи (самерљиве и несамерљиве дужи) - утврђивање-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Размера дужи - утврђивање-</dc:title>
  <dc:creator>Marija</dc:creator>
  <cp:lastModifiedBy>Marija</cp:lastModifiedBy>
  <cp:revision>6</cp:revision>
  <dcterms:created xsi:type="dcterms:W3CDTF">2020-05-18T21:41:21Z</dcterms:created>
  <dcterms:modified xsi:type="dcterms:W3CDTF">2020-05-18T22:39:50Z</dcterms:modified>
</cp:coreProperties>
</file>